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8" r:id="rId3"/>
    <p:sldId id="257"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FC5CE-5CFC-4420-8B4E-A6AAB2B68618}" type="datetimeFigureOut">
              <a:rPr lang="en-US" smtClean="0"/>
              <a:t>1/13/2022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05E776-C681-43E8-9818-53152D16902C}" type="slidenum">
              <a:rPr lang="en-US" smtClean="0"/>
              <a:t>‹#›</a:t>
            </a:fld>
            <a:endParaRPr lang="en-US"/>
          </a:p>
        </p:txBody>
      </p:sp>
    </p:spTree>
    <p:extLst>
      <p:ext uri="{BB962C8B-B14F-4D97-AF65-F5344CB8AC3E}">
        <p14:creationId xmlns:p14="http://schemas.microsoft.com/office/powerpoint/2010/main" val="2689763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primary purpose of this process is to understand the person better and facilitate placing them accordingly. The intake process involves several steps conducted during the intake screening. These steps facilitate the creation of a profile of the justice-involved individual.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3</a:t>
            </a:fld>
            <a:endParaRPr lang="en-US"/>
          </a:p>
        </p:txBody>
      </p:sp>
    </p:spTree>
    <p:extLst>
      <p:ext uri="{BB962C8B-B14F-4D97-AF65-F5344CB8AC3E}">
        <p14:creationId xmlns:p14="http://schemas.microsoft.com/office/powerpoint/2010/main" val="446451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primary purpose of these steps is to ensure the individual's information is captured and recorded for easy referencing and addressing any needs the individual may require. Some justice-involved people require special treatments, and thus these needs are identified during intake. During the intake process, the name, age, gender, and other person </a:t>
            </a:r>
            <a:r>
              <a:rPr lang="en-US" dirty="0" err="1" smtClean="0"/>
              <a:t>biodata</a:t>
            </a:r>
            <a:r>
              <a:rPr lang="en-US" dirty="0" smtClean="0"/>
              <a:t> are recorded to facilitate easy identification of the individual (Knight et al., 2018).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4</a:t>
            </a:fld>
            <a:endParaRPr lang="en-US"/>
          </a:p>
        </p:txBody>
      </p:sp>
    </p:spTree>
    <p:extLst>
      <p:ext uri="{BB962C8B-B14F-4D97-AF65-F5344CB8AC3E}">
        <p14:creationId xmlns:p14="http://schemas.microsoft.com/office/powerpoint/2010/main" val="2807533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Assessment involves body screening, and examination and x-ray scans may be conducted to examine the individual further. Several areas are assessed during the process. These areas may include the individual's health condition, security needs of the individual; any form of disability is also assessed.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5</a:t>
            </a:fld>
            <a:endParaRPr lang="en-US"/>
          </a:p>
        </p:txBody>
      </p:sp>
    </p:spTree>
    <p:extLst>
      <p:ext uri="{BB962C8B-B14F-4D97-AF65-F5344CB8AC3E}">
        <p14:creationId xmlns:p14="http://schemas.microsoft.com/office/powerpoint/2010/main" val="372331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processes aim to ensure the safety of the individual in the correctional facilities. During this process, the individual may be required to take off all their clothes, which may not be very comfortable. An individual of the same gender conducts a physical examination. This leads to the classification of individuals according to the individual's needs and requirements.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6</a:t>
            </a:fld>
            <a:endParaRPr lang="en-US"/>
          </a:p>
        </p:txBody>
      </p:sp>
    </p:spTree>
    <p:extLst>
      <p:ext uri="{BB962C8B-B14F-4D97-AF65-F5344CB8AC3E}">
        <p14:creationId xmlns:p14="http://schemas.microsoft.com/office/powerpoint/2010/main" val="1814520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is guided by the information acquired during intake and assessment. Some inmates are at high risks, while others require minimal supervision. For example, an individual with multiple escape cases from prison may require more supervision than the others. The individual is classified as either an insular, provincial prisoner, city prisoner or municipal prisoner during classification. Once this is done, the individual is placed under the appropriate category and supervisions. Classification is also done to determine the work assignments of the justice-involved people (</a:t>
            </a:r>
            <a:r>
              <a:rPr lang="en-US" dirty="0" err="1" smtClean="0"/>
              <a:t>Shermer</a:t>
            </a:r>
            <a:r>
              <a:rPr lang="en-US" dirty="0" smtClean="0"/>
              <a:t> et al., 2013).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7</a:t>
            </a:fld>
            <a:endParaRPr lang="en-US"/>
          </a:p>
        </p:txBody>
      </p:sp>
    </p:spTree>
    <p:extLst>
      <p:ext uri="{BB962C8B-B14F-4D97-AF65-F5344CB8AC3E}">
        <p14:creationId xmlns:p14="http://schemas.microsoft.com/office/powerpoint/2010/main" val="2903820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may not understand why the process is conducted, but it is important to record information from the inmates and use it to refer to the inmates. Information such as name, gender, type of case, jail term, health conditions and security needs of the individuals. All this is directed at ensuring the safety of the individual. </a:t>
            </a:r>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8</a:t>
            </a:fld>
            <a:endParaRPr lang="en-US"/>
          </a:p>
        </p:txBody>
      </p:sp>
    </p:spTree>
    <p:extLst>
      <p:ext uri="{BB962C8B-B14F-4D97-AF65-F5344CB8AC3E}">
        <p14:creationId xmlns:p14="http://schemas.microsoft.com/office/powerpoint/2010/main" val="3540401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 This is essential in monitoring the progress of the individual and assigning duties to the individual. </a:t>
            </a:r>
          </a:p>
          <a:p>
            <a:r>
              <a:rPr lang="en-US" dirty="0" smtClean="0"/>
              <a:t>Physical and medical examinations are conducted to establish the needs and risks of the individuals. </a:t>
            </a:r>
          </a:p>
          <a:p>
            <a:r>
              <a:rPr lang="en-US" dirty="0" smtClean="0"/>
              <a:t>In this process, the individual data is collected. This includes name, gender, age, nationality, Brief Social History of the person, nature and contact numbers and the presenting problem. This is important for the identification of the person. This can be described as the registration of the individual. </a:t>
            </a:r>
          </a:p>
          <a:p>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9</a:t>
            </a:fld>
            <a:endParaRPr lang="en-US"/>
          </a:p>
        </p:txBody>
      </p:sp>
    </p:spTree>
    <p:extLst>
      <p:ext uri="{BB962C8B-B14F-4D97-AF65-F5344CB8AC3E}">
        <p14:creationId xmlns:p14="http://schemas.microsoft.com/office/powerpoint/2010/main" val="4015882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Skills and level of education are identified during intake and assessment, and thus this is used as a basis for the classification of the individual. The person finally undergoes classification where they are grouped and placed with another individual with similar characteristics. </a:t>
            </a:r>
          </a:p>
          <a:p>
            <a:endParaRPr lang="en-US" dirty="0"/>
          </a:p>
        </p:txBody>
      </p:sp>
      <p:sp>
        <p:nvSpPr>
          <p:cNvPr id="4" name="Slide Number Placeholder 3"/>
          <p:cNvSpPr>
            <a:spLocks noGrp="1"/>
          </p:cNvSpPr>
          <p:nvPr>
            <p:ph type="sldNum" sz="quarter" idx="10"/>
          </p:nvPr>
        </p:nvSpPr>
        <p:spPr/>
        <p:txBody>
          <a:bodyPr/>
          <a:lstStyle/>
          <a:p>
            <a:fld id="{4205E776-C681-43E8-9818-53152D16902C}" type="slidenum">
              <a:rPr lang="en-US" smtClean="0"/>
              <a:t>10</a:t>
            </a:fld>
            <a:endParaRPr lang="en-US"/>
          </a:p>
        </p:txBody>
      </p:sp>
    </p:spTree>
    <p:extLst>
      <p:ext uri="{BB962C8B-B14F-4D97-AF65-F5344CB8AC3E}">
        <p14:creationId xmlns:p14="http://schemas.microsoft.com/office/powerpoint/2010/main" val="2038994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05A2D93-B3E4-4E75-A8C9-D21D6CCBF23A}"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5A2D93-B3E4-4E75-A8C9-D21D6CCBF23A}"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05A2D93-B3E4-4E75-A8C9-D21D6CCBF23A}"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432A4D-3286-4222-9746-6EE253624199}"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5A2D93-B3E4-4E75-A8C9-D21D6CCBF23A}"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432A4D-3286-4222-9746-6EE253624199}"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A2D93-B3E4-4E75-A8C9-D21D6CCBF23A}"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05A2D93-B3E4-4E75-A8C9-D21D6CCBF23A}"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432A4D-3286-4222-9746-6EE253624199}"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05A2D93-B3E4-4E75-A8C9-D21D6CCBF23A}" type="datetimeFigureOut">
              <a:rPr lang="en-US" smtClean="0"/>
              <a:t>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5A2D93-B3E4-4E75-A8C9-D21D6CCBF23A}" type="datetimeFigureOut">
              <a:rPr lang="en-US" smtClean="0"/>
              <a:t>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05A2D93-B3E4-4E75-A8C9-D21D6CCBF23A}" type="datetimeFigureOut">
              <a:rPr lang="en-US" smtClean="0"/>
              <a:t>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432A4D-3286-4222-9746-6EE2536241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05A2D93-B3E4-4E75-A8C9-D21D6CCBF23A}"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432A4D-3286-4222-9746-6EE253624199}"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5A2D93-B3E4-4E75-A8C9-D21D6CCBF23A}"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432A4D-3286-4222-9746-6EE253624199}"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05A2D93-B3E4-4E75-A8C9-D21D6CCBF23A}" type="datetimeFigureOut">
              <a:rPr lang="en-US" smtClean="0"/>
              <a:t>1/13/2022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5432A4D-3286-4222-9746-6EE253624199}"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762000"/>
          </a:xfrm>
        </p:spPr>
        <p:txBody>
          <a:bodyPr/>
          <a:lstStyle/>
          <a:p>
            <a:r>
              <a:rPr lang="en-US" dirty="0" smtClean="0"/>
              <a:t>Cover page </a:t>
            </a:r>
            <a:endParaRPr lang="en-US" dirty="0"/>
          </a:p>
        </p:txBody>
      </p:sp>
      <p:sp>
        <p:nvSpPr>
          <p:cNvPr id="3" name="Subtitle 2"/>
          <p:cNvSpPr>
            <a:spLocks noGrp="1"/>
          </p:cNvSpPr>
          <p:nvPr>
            <p:ph type="subTitle" idx="1"/>
          </p:nvPr>
        </p:nvSpPr>
        <p:spPr>
          <a:xfrm>
            <a:off x="228600" y="1752600"/>
            <a:ext cx="8686800" cy="4267200"/>
          </a:xfrm>
        </p:spPr>
        <p:txBody>
          <a:bodyPr>
            <a:normAutofit/>
          </a:bodyPr>
          <a:lstStyle/>
          <a:p>
            <a:endParaRPr lang="en-US" dirty="0" smtClean="0"/>
          </a:p>
          <a:p>
            <a:endParaRPr lang="en-US" dirty="0"/>
          </a:p>
          <a:p>
            <a:r>
              <a:rPr lang="en-US" sz="2800" dirty="0" smtClean="0">
                <a:solidFill>
                  <a:schemeClr val="tx1"/>
                </a:solidFill>
              </a:rPr>
              <a:t>Intake</a:t>
            </a:r>
            <a:r>
              <a:rPr lang="en-US" sz="2800" dirty="0">
                <a:solidFill>
                  <a:schemeClr val="tx1"/>
                </a:solidFill>
              </a:rPr>
              <a:t>, assessment and classification</a:t>
            </a:r>
          </a:p>
          <a:p>
            <a:r>
              <a:rPr lang="en-US" sz="2800" dirty="0">
                <a:solidFill>
                  <a:schemeClr val="tx1"/>
                </a:solidFill>
              </a:rPr>
              <a:t>Institutional affiliation </a:t>
            </a:r>
          </a:p>
          <a:p>
            <a:r>
              <a:rPr lang="en-US" sz="2800" dirty="0">
                <a:solidFill>
                  <a:schemeClr val="tx1"/>
                </a:solidFill>
              </a:rPr>
              <a:t>Name of student</a:t>
            </a:r>
          </a:p>
          <a:p>
            <a:r>
              <a:rPr lang="en-US" sz="2800" dirty="0">
                <a:solidFill>
                  <a:schemeClr val="tx1"/>
                </a:solidFill>
              </a:rPr>
              <a:t>Name of lecturer</a:t>
            </a:r>
          </a:p>
          <a:p>
            <a:r>
              <a:rPr lang="en-US" sz="2800" dirty="0">
                <a:solidFill>
                  <a:schemeClr val="tx1"/>
                </a:solidFill>
              </a:rPr>
              <a:t>Course name</a:t>
            </a:r>
          </a:p>
          <a:p>
            <a:r>
              <a:rPr lang="en-US" sz="2800" dirty="0">
                <a:solidFill>
                  <a:schemeClr val="tx1"/>
                </a:solidFill>
              </a:rPr>
              <a:t>Due date </a:t>
            </a:r>
          </a:p>
          <a:p>
            <a:endParaRPr lang="en-US" sz="2800" dirty="0">
              <a:solidFill>
                <a:schemeClr val="tx1"/>
              </a:solidFill>
            </a:endParaRPr>
          </a:p>
        </p:txBody>
      </p:sp>
    </p:spTree>
    <p:extLst>
      <p:ext uri="{BB962C8B-B14F-4D97-AF65-F5344CB8AC3E}">
        <p14:creationId xmlns:p14="http://schemas.microsoft.com/office/powerpoint/2010/main" val="1226871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686799" cy="5257800"/>
          </a:xfrm>
        </p:spPr>
        <p:txBody>
          <a:bodyPr>
            <a:normAutofit/>
          </a:bodyPr>
          <a:lstStyle/>
          <a:p>
            <a:r>
              <a:rPr lang="en-US" dirty="0"/>
              <a:t>8.	Suppose an individual is taken for sentencing. Intake, assessment and classification are conducted before commencing their sentencing term. </a:t>
            </a:r>
            <a:endParaRPr lang="en-US" dirty="0" smtClean="0"/>
          </a:p>
          <a:p>
            <a:r>
              <a:rPr lang="en-US" dirty="0" smtClean="0"/>
              <a:t>Intake </a:t>
            </a:r>
            <a:r>
              <a:rPr lang="en-US" dirty="0"/>
              <a:t>is termed and conducted in the form of admission or registration. </a:t>
            </a:r>
            <a:endParaRPr lang="en-US" dirty="0" smtClean="0"/>
          </a:p>
          <a:p>
            <a:r>
              <a:rPr lang="en-US" dirty="0" smtClean="0"/>
              <a:t>This </a:t>
            </a:r>
            <a:r>
              <a:rPr lang="en-US" dirty="0"/>
              <a:t>process collects personal data from the individual. </a:t>
            </a:r>
            <a:endParaRPr lang="en-US" dirty="0" smtClean="0"/>
          </a:p>
          <a:p>
            <a:r>
              <a:rPr lang="en-US" dirty="0" smtClean="0"/>
              <a:t>An </a:t>
            </a:r>
            <a:r>
              <a:rPr lang="en-US" dirty="0"/>
              <a:t>assessment is conducted to determine the risks and needs of the individual. </a:t>
            </a:r>
            <a:endParaRPr lang="en-US" dirty="0" smtClean="0"/>
          </a:p>
          <a:p>
            <a:r>
              <a:rPr lang="en-US" dirty="0" smtClean="0"/>
              <a:t>Health </a:t>
            </a:r>
            <a:r>
              <a:rPr lang="en-US" dirty="0"/>
              <a:t>details, medical history and any disability, are identified, which facilitates better handling of the individual. </a:t>
            </a:r>
          </a:p>
        </p:txBody>
      </p:sp>
      <p:sp>
        <p:nvSpPr>
          <p:cNvPr id="3" name="Title 2"/>
          <p:cNvSpPr>
            <a:spLocks noGrp="1"/>
          </p:cNvSpPr>
          <p:nvPr>
            <p:ph type="title"/>
          </p:nvPr>
        </p:nvSpPr>
        <p:spPr>
          <a:xfrm>
            <a:off x="457200" y="338328"/>
            <a:ext cx="8229600" cy="957072"/>
          </a:xfrm>
        </p:spPr>
        <p:txBody>
          <a:bodyPr/>
          <a:lstStyle/>
          <a:p>
            <a:r>
              <a:rPr lang="en-US" dirty="0" smtClean="0"/>
              <a:t>Cont. </a:t>
            </a:r>
            <a:endParaRPr lang="en-US" dirty="0"/>
          </a:p>
        </p:txBody>
      </p:sp>
    </p:spTree>
    <p:extLst>
      <p:ext uri="{BB962C8B-B14F-4D97-AF65-F5344CB8AC3E}">
        <p14:creationId xmlns:p14="http://schemas.microsoft.com/office/powerpoint/2010/main" val="2583895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029200"/>
          </a:xfrm>
        </p:spPr>
        <p:txBody>
          <a:bodyPr>
            <a:normAutofit/>
          </a:bodyPr>
          <a:lstStyle/>
          <a:p>
            <a:r>
              <a:rPr lang="en-US" dirty="0" err="1"/>
              <a:t>Creese</a:t>
            </a:r>
            <a:r>
              <a:rPr lang="en-US" dirty="0"/>
              <a:t>, B. (2016). An assessment of the English and </a:t>
            </a:r>
            <a:r>
              <a:rPr lang="en-US" dirty="0" err="1"/>
              <a:t>maths</a:t>
            </a:r>
            <a:r>
              <a:rPr lang="en-US" dirty="0"/>
              <a:t> skills levels of prisoners in England. London Review of Education, 14(3), 13-30.</a:t>
            </a:r>
          </a:p>
          <a:p>
            <a:r>
              <a:rPr lang="en-US" dirty="0"/>
              <a:t>Knight, D. K., Blue, T. R., Flynn, P. M., &amp; Knight, K. (2018). The TCU drug screen 5: Identifying justice-involved individuals with substance use disorders. Journal of offender rehabilitation, 57(8), 525-537.</a:t>
            </a:r>
          </a:p>
          <a:p>
            <a:r>
              <a:rPr lang="en-US" dirty="0" err="1"/>
              <a:t>Shermer</a:t>
            </a:r>
            <a:r>
              <a:rPr lang="en-US" dirty="0"/>
              <a:t>, L. O. N., </a:t>
            </a:r>
            <a:r>
              <a:rPr lang="en-US" dirty="0" err="1"/>
              <a:t>Bierie</a:t>
            </a:r>
            <a:r>
              <a:rPr lang="en-US" dirty="0"/>
              <a:t>, D. M., &amp; Stock, A. (2013). </a:t>
            </a:r>
            <a:r>
              <a:rPr lang="en-US" dirty="0" err="1"/>
              <a:t>Endogeneity</a:t>
            </a:r>
            <a:r>
              <a:rPr lang="en-US" dirty="0"/>
              <a:t> in prison risk classification. International journal of offender therapy and comparative criminology, 57(10), 1248-1274.</a:t>
            </a:r>
          </a:p>
          <a:p>
            <a:endParaRPr lang="en-US" dirty="0"/>
          </a:p>
        </p:txBody>
      </p:sp>
      <p:sp>
        <p:nvSpPr>
          <p:cNvPr id="3" name="Title 2"/>
          <p:cNvSpPr>
            <a:spLocks noGrp="1"/>
          </p:cNvSpPr>
          <p:nvPr>
            <p:ph type="title"/>
          </p:nvPr>
        </p:nvSpPr>
        <p:spPr>
          <a:xfrm>
            <a:off x="457200" y="338328"/>
            <a:ext cx="8229600" cy="1033272"/>
          </a:xfrm>
        </p:spPr>
        <p:txBody>
          <a:bodyPr/>
          <a:lstStyle/>
          <a:p>
            <a:r>
              <a:rPr lang="en-US" dirty="0" smtClean="0"/>
              <a:t>References </a:t>
            </a:r>
            <a:endParaRPr lang="en-US" dirty="0"/>
          </a:p>
        </p:txBody>
      </p:sp>
    </p:spTree>
    <p:extLst>
      <p:ext uri="{BB962C8B-B14F-4D97-AF65-F5344CB8AC3E}">
        <p14:creationId xmlns:p14="http://schemas.microsoft.com/office/powerpoint/2010/main" val="1647504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76400"/>
            <a:ext cx="8686799" cy="4876800"/>
          </a:xfrm>
        </p:spPr>
        <p:txBody>
          <a:bodyPr/>
          <a:lstStyle/>
          <a:p>
            <a:r>
              <a:rPr lang="en-US" dirty="0"/>
              <a:t>The justice process has witnessed an increased number of justice-involved people over the last three decades. </a:t>
            </a:r>
            <a:endParaRPr lang="en-US" dirty="0" smtClean="0"/>
          </a:p>
          <a:p>
            <a:r>
              <a:rPr lang="en-US" dirty="0" smtClean="0"/>
              <a:t>A </a:t>
            </a:r>
            <a:r>
              <a:rPr lang="en-US" dirty="0"/>
              <a:t>justice-involved individual is any person who has been involved in criminal justice as a defendant</a:t>
            </a:r>
            <a:r>
              <a:rPr lang="en-US" dirty="0" smtClean="0"/>
              <a:t>.</a:t>
            </a:r>
          </a:p>
          <a:p>
            <a:r>
              <a:rPr lang="en-US" dirty="0" smtClean="0"/>
              <a:t> </a:t>
            </a:r>
            <a:r>
              <a:rPr lang="en-US" dirty="0"/>
              <a:t>Ideally, it is a word used to refer to an individual convicted of committing a crime (a criminal). </a:t>
            </a:r>
            <a:endParaRPr lang="en-US" dirty="0" smtClean="0"/>
          </a:p>
          <a:p>
            <a:r>
              <a:rPr lang="en-US" dirty="0" smtClean="0"/>
              <a:t>Their </a:t>
            </a:r>
            <a:r>
              <a:rPr lang="en-US" dirty="0"/>
              <a:t>intake, assessment and classification are essential to the process of justice. </a:t>
            </a:r>
          </a:p>
        </p:txBody>
      </p:sp>
      <p:sp>
        <p:nvSpPr>
          <p:cNvPr id="3" name="Title 2"/>
          <p:cNvSpPr>
            <a:spLocks noGrp="1"/>
          </p:cNvSpPr>
          <p:nvPr>
            <p:ph type="title"/>
          </p:nvPr>
        </p:nvSpPr>
        <p:spPr/>
        <p:txBody>
          <a:bodyPr/>
          <a:lstStyle/>
          <a:p>
            <a:r>
              <a:rPr lang="en-US" dirty="0" smtClean="0"/>
              <a:t>Introduction </a:t>
            </a:r>
            <a:endParaRPr lang="en-US" dirty="0"/>
          </a:p>
        </p:txBody>
      </p:sp>
    </p:spTree>
    <p:extLst>
      <p:ext uri="{BB962C8B-B14F-4D97-AF65-F5344CB8AC3E}">
        <p14:creationId xmlns:p14="http://schemas.microsoft.com/office/powerpoint/2010/main" val="127137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648200"/>
          </a:xfrm>
        </p:spPr>
        <p:txBody>
          <a:bodyPr/>
          <a:lstStyle/>
          <a:p>
            <a:r>
              <a:rPr lang="en-US" dirty="0" smtClean="0"/>
              <a:t>Intake </a:t>
            </a:r>
            <a:r>
              <a:rPr lang="en-US" dirty="0"/>
              <a:t>is a process that involves collecting information about the justice-involved individual in order to understand the person better. </a:t>
            </a:r>
            <a:endParaRPr lang="en-US" dirty="0" smtClean="0"/>
          </a:p>
          <a:p>
            <a:r>
              <a:rPr lang="en-US" dirty="0" smtClean="0"/>
              <a:t>The </a:t>
            </a:r>
            <a:r>
              <a:rPr lang="en-US" dirty="0"/>
              <a:t>process is highly synchronized and follows a pre-adopted format to ensure all details of the justice-involved individuals are collected</a:t>
            </a:r>
            <a:r>
              <a:rPr lang="en-US" dirty="0" smtClean="0"/>
              <a:t>.</a:t>
            </a:r>
          </a:p>
          <a:p>
            <a:r>
              <a:rPr lang="en-US" dirty="0" smtClean="0"/>
              <a:t>The </a:t>
            </a:r>
            <a:r>
              <a:rPr lang="en-US" dirty="0"/>
              <a:t>major activities conducted during intake include fingerprinting, body checks and photographing. </a:t>
            </a:r>
          </a:p>
        </p:txBody>
      </p:sp>
      <p:sp>
        <p:nvSpPr>
          <p:cNvPr id="3" name="Title 2"/>
          <p:cNvSpPr>
            <a:spLocks noGrp="1"/>
          </p:cNvSpPr>
          <p:nvPr>
            <p:ph type="title"/>
          </p:nvPr>
        </p:nvSpPr>
        <p:spPr/>
        <p:txBody>
          <a:bodyPr>
            <a:normAutofit/>
          </a:bodyPr>
          <a:lstStyle/>
          <a:p>
            <a:r>
              <a:rPr lang="en-US" dirty="0" smtClean="0"/>
              <a:t>Intake</a:t>
            </a:r>
            <a:endParaRPr lang="en-US" dirty="0"/>
          </a:p>
        </p:txBody>
      </p:sp>
    </p:spTree>
    <p:extLst>
      <p:ext uri="{BB962C8B-B14F-4D97-AF65-F5344CB8AC3E}">
        <p14:creationId xmlns:p14="http://schemas.microsoft.com/office/powerpoint/2010/main" val="996751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Steps </a:t>
            </a:r>
            <a:r>
              <a:rPr lang="en-US" dirty="0"/>
              <a:t>in intake include</a:t>
            </a:r>
            <a:r>
              <a:rPr lang="en-US" dirty="0" smtClean="0"/>
              <a:t>;</a:t>
            </a:r>
          </a:p>
          <a:p>
            <a:r>
              <a:rPr lang="en-US" dirty="0" smtClean="0"/>
              <a:t> </a:t>
            </a:r>
            <a:r>
              <a:rPr lang="en-US" dirty="0"/>
              <a:t>identifying and creating records of the individual, assigning the individual with housing units, </a:t>
            </a:r>
            <a:endParaRPr lang="en-US" dirty="0" smtClean="0"/>
          </a:p>
          <a:p>
            <a:r>
              <a:rPr lang="en-US" dirty="0" smtClean="0"/>
              <a:t>assessing </a:t>
            </a:r>
            <a:r>
              <a:rPr lang="en-US" dirty="0"/>
              <a:t>individual medical needs, </a:t>
            </a:r>
            <a:endParaRPr lang="en-US" dirty="0" smtClean="0"/>
          </a:p>
          <a:p>
            <a:r>
              <a:rPr lang="en-US" dirty="0" smtClean="0"/>
              <a:t>Identifying </a:t>
            </a:r>
            <a:r>
              <a:rPr lang="en-US" dirty="0"/>
              <a:t>any </a:t>
            </a:r>
            <a:r>
              <a:rPr lang="en-US" dirty="0" smtClean="0"/>
              <a:t>disabilities </a:t>
            </a:r>
          </a:p>
          <a:p>
            <a:r>
              <a:rPr lang="en-US" dirty="0" smtClean="0"/>
              <a:t>and identifying </a:t>
            </a:r>
            <a:r>
              <a:rPr lang="en-US" dirty="0"/>
              <a:t>security needs of the person.</a:t>
            </a:r>
          </a:p>
        </p:txBody>
      </p:sp>
      <p:sp>
        <p:nvSpPr>
          <p:cNvPr id="3" name="Title 2"/>
          <p:cNvSpPr>
            <a:spLocks noGrp="1"/>
          </p:cNvSpPr>
          <p:nvPr>
            <p:ph type="title"/>
          </p:nvPr>
        </p:nvSpPr>
        <p:spPr/>
        <p:txBody>
          <a:bodyPr/>
          <a:lstStyle/>
          <a:p>
            <a:r>
              <a:rPr lang="en-US" dirty="0" smtClean="0"/>
              <a:t>Cont. </a:t>
            </a:r>
            <a:endParaRPr lang="en-US" dirty="0"/>
          </a:p>
        </p:txBody>
      </p:sp>
    </p:spTree>
    <p:extLst>
      <p:ext uri="{BB962C8B-B14F-4D97-AF65-F5344CB8AC3E}">
        <p14:creationId xmlns:p14="http://schemas.microsoft.com/office/powerpoint/2010/main" val="2764696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686799" cy="5029200"/>
          </a:xfrm>
        </p:spPr>
        <p:txBody>
          <a:bodyPr>
            <a:normAutofit/>
          </a:bodyPr>
          <a:lstStyle/>
          <a:p>
            <a:r>
              <a:rPr lang="en-US" dirty="0" smtClean="0"/>
              <a:t>Assessment </a:t>
            </a:r>
            <a:r>
              <a:rPr lang="en-US" dirty="0"/>
              <a:t>is a process that involves examining the justice-involved individual to identify and classify their needs. </a:t>
            </a:r>
            <a:endParaRPr lang="en-US" dirty="0" smtClean="0"/>
          </a:p>
          <a:p>
            <a:r>
              <a:rPr lang="en-US" dirty="0" smtClean="0"/>
              <a:t>The </a:t>
            </a:r>
            <a:r>
              <a:rPr lang="en-US" dirty="0"/>
              <a:t>process may be humiliating, but it is necessary for the safety and classification of the individual. </a:t>
            </a:r>
            <a:endParaRPr lang="en-US" dirty="0" smtClean="0"/>
          </a:p>
          <a:p>
            <a:r>
              <a:rPr lang="en-US" dirty="0" smtClean="0"/>
              <a:t>Assessment </a:t>
            </a:r>
            <a:r>
              <a:rPr lang="en-US" dirty="0"/>
              <a:t>involves a full-body examination of the individual to ensure they do not have any harmful equipment when they are admitted to the correctional facility. </a:t>
            </a:r>
          </a:p>
        </p:txBody>
      </p:sp>
      <p:sp>
        <p:nvSpPr>
          <p:cNvPr id="3" name="Title 2"/>
          <p:cNvSpPr>
            <a:spLocks noGrp="1"/>
          </p:cNvSpPr>
          <p:nvPr>
            <p:ph type="title"/>
          </p:nvPr>
        </p:nvSpPr>
        <p:spPr/>
        <p:txBody>
          <a:bodyPr/>
          <a:lstStyle/>
          <a:p>
            <a:r>
              <a:rPr lang="en-US" dirty="0" smtClean="0"/>
              <a:t>Assessment</a:t>
            </a:r>
            <a:endParaRPr lang="en-US" dirty="0"/>
          </a:p>
        </p:txBody>
      </p:sp>
    </p:spTree>
    <p:extLst>
      <p:ext uri="{BB962C8B-B14F-4D97-AF65-F5344CB8AC3E}">
        <p14:creationId xmlns:p14="http://schemas.microsoft.com/office/powerpoint/2010/main" val="360872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876800"/>
          </a:xfrm>
        </p:spPr>
        <p:txBody>
          <a:bodyPr>
            <a:normAutofit/>
          </a:bodyPr>
          <a:lstStyle/>
          <a:p>
            <a:r>
              <a:rPr lang="en-US" dirty="0" smtClean="0"/>
              <a:t>Some </a:t>
            </a:r>
            <a:r>
              <a:rPr lang="en-US" dirty="0"/>
              <a:t>of the critical processes conducted during the assessment of the individual include</a:t>
            </a:r>
            <a:r>
              <a:rPr lang="en-US" dirty="0" smtClean="0"/>
              <a:t>;</a:t>
            </a:r>
          </a:p>
          <a:p>
            <a:r>
              <a:rPr lang="en-US" dirty="0" smtClean="0"/>
              <a:t> </a:t>
            </a:r>
            <a:r>
              <a:rPr lang="en-US" dirty="0"/>
              <a:t>physical examination, </a:t>
            </a:r>
            <a:endParaRPr lang="en-US" dirty="0" smtClean="0"/>
          </a:p>
          <a:p>
            <a:r>
              <a:rPr lang="en-US" dirty="0" smtClean="0"/>
              <a:t>dental </a:t>
            </a:r>
            <a:r>
              <a:rPr lang="en-US" dirty="0"/>
              <a:t>screening, </a:t>
            </a:r>
            <a:endParaRPr lang="en-US" dirty="0" smtClean="0"/>
          </a:p>
          <a:p>
            <a:r>
              <a:rPr lang="en-US" dirty="0" smtClean="0"/>
              <a:t>ordering </a:t>
            </a:r>
            <a:r>
              <a:rPr lang="en-US" dirty="0"/>
              <a:t>of appropriate tests, </a:t>
            </a:r>
            <a:endParaRPr lang="en-US" dirty="0" smtClean="0"/>
          </a:p>
          <a:p>
            <a:r>
              <a:rPr lang="en-US" dirty="0" smtClean="0"/>
              <a:t>collection </a:t>
            </a:r>
            <a:r>
              <a:rPr lang="en-US" dirty="0"/>
              <a:t>of DNA samples, </a:t>
            </a:r>
            <a:endParaRPr lang="en-US" dirty="0" smtClean="0"/>
          </a:p>
          <a:p>
            <a:r>
              <a:rPr lang="en-US" dirty="0" smtClean="0"/>
              <a:t>recording </a:t>
            </a:r>
            <a:r>
              <a:rPr lang="en-US" dirty="0"/>
              <a:t>of prior and current medical history, </a:t>
            </a:r>
            <a:endParaRPr lang="en-US" dirty="0" smtClean="0"/>
          </a:p>
          <a:p>
            <a:r>
              <a:rPr lang="en-US" dirty="0" smtClean="0"/>
              <a:t>developing </a:t>
            </a:r>
            <a:r>
              <a:rPr lang="en-US" dirty="0"/>
              <a:t>a medical treatment plan, </a:t>
            </a:r>
            <a:endParaRPr lang="en-US" dirty="0" smtClean="0"/>
          </a:p>
          <a:p>
            <a:r>
              <a:rPr lang="en-US" dirty="0" smtClean="0"/>
              <a:t>and </a:t>
            </a:r>
            <a:r>
              <a:rPr lang="en-US" dirty="0"/>
              <a:t>assessing mental and suicidal risks of the </a:t>
            </a:r>
            <a:r>
              <a:rPr lang="en-US" dirty="0" smtClean="0"/>
              <a:t>individual. </a:t>
            </a:r>
            <a:endParaRPr lang="en-US" dirty="0"/>
          </a:p>
        </p:txBody>
      </p:sp>
      <p:sp>
        <p:nvSpPr>
          <p:cNvPr id="3" name="Title 2"/>
          <p:cNvSpPr>
            <a:spLocks noGrp="1"/>
          </p:cNvSpPr>
          <p:nvPr>
            <p:ph type="title"/>
          </p:nvPr>
        </p:nvSpPr>
        <p:spPr/>
        <p:txBody>
          <a:bodyPr/>
          <a:lstStyle/>
          <a:p>
            <a:r>
              <a:rPr lang="en-US" dirty="0" smtClean="0"/>
              <a:t>Cont. </a:t>
            </a:r>
            <a:endParaRPr lang="en-US" dirty="0"/>
          </a:p>
        </p:txBody>
      </p:sp>
    </p:spTree>
    <p:extLst>
      <p:ext uri="{BB962C8B-B14F-4D97-AF65-F5344CB8AC3E}">
        <p14:creationId xmlns:p14="http://schemas.microsoft.com/office/powerpoint/2010/main" val="284711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686799" cy="5105400"/>
          </a:xfrm>
        </p:spPr>
        <p:txBody>
          <a:bodyPr/>
          <a:lstStyle/>
          <a:p>
            <a:pPr>
              <a:buFont typeface="Wingdings" pitchFamily="2" charset="2"/>
              <a:buChar char="§"/>
            </a:pPr>
            <a:r>
              <a:rPr lang="en-US" dirty="0" smtClean="0"/>
              <a:t>Classification </a:t>
            </a:r>
            <a:r>
              <a:rPr lang="en-US" dirty="0"/>
              <a:t>is another important aspect of criminal justice and justice-involved individuals. </a:t>
            </a:r>
            <a:endParaRPr lang="en-US" dirty="0" smtClean="0"/>
          </a:p>
          <a:p>
            <a:r>
              <a:rPr lang="en-US" dirty="0" smtClean="0"/>
              <a:t>This </a:t>
            </a:r>
            <a:r>
              <a:rPr lang="en-US" dirty="0"/>
              <a:t>involves placing the individual to one or several custody or supervision levels. </a:t>
            </a:r>
            <a:endParaRPr lang="en-US" dirty="0" smtClean="0"/>
          </a:p>
          <a:p>
            <a:r>
              <a:rPr lang="en-US" dirty="0" smtClean="0"/>
              <a:t>Classification </a:t>
            </a:r>
            <a:r>
              <a:rPr lang="en-US" dirty="0"/>
              <a:t>is a method used to appraise the inmate risks and attempt to attain a state of balance between the security requirements, inmates and program needs. </a:t>
            </a:r>
            <a:endParaRPr lang="en-US" dirty="0" smtClean="0"/>
          </a:p>
          <a:p>
            <a:r>
              <a:rPr lang="en-US" dirty="0" smtClean="0"/>
              <a:t>It </a:t>
            </a:r>
            <a:r>
              <a:rPr lang="en-US" dirty="0"/>
              <a:t>involves placing inmates in specific groups based on predictive risks and needs. </a:t>
            </a:r>
          </a:p>
        </p:txBody>
      </p:sp>
      <p:sp>
        <p:nvSpPr>
          <p:cNvPr id="3" name="Title 2"/>
          <p:cNvSpPr>
            <a:spLocks noGrp="1"/>
          </p:cNvSpPr>
          <p:nvPr>
            <p:ph type="title"/>
          </p:nvPr>
        </p:nvSpPr>
        <p:spPr/>
        <p:txBody>
          <a:bodyPr/>
          <a:lstStyle/>
          <a:p>
            <a:r>
              <a:rPr lang="en-US" dirty="0" smtClean="0"/>
              <a:t>Classification</a:t>
            </a:r>
            <a:endParaRPr lang="en-US" dirty="0"/>
          </a:p>
        </p:txBody>
      </p:sp>
    </p:spTree>
    <p:extLst>
      <p:ext uri="{BB962C8B-B14F-4D97-AF65-F5344CB8AC3E}">
        <p14:creationId xmlns:p14="http://schemas.microsoft.com/office/powerpoint/2010/main" val="258387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799" cy="4876800"/>
          </a:xfrm>
        </p:spPr>
        <p:txBody>
          <a:bodyPr>
            <a:normAutofit/>
          </a:bodyPr>
          <a:lstStyle/>
          <a:p>
            <a:r>
              <a:rPr lang="en-US" dirty="0" smtClean="0"/>
              <a:t>The </a:t>
            </a:r>
            <a:r>
              <a:rPr lang="en-US" dirty="0"/>
              <a:t>importance of carrying out intake, assessment and classification of justice-involved people is to facilitate the agency's management and the individuals. </a:t>
            </a:r>
            <a:endParaRPr lang="en-US" dirty="0" smtClean="0"/>
          </a:p>
          <a:p>
            <a:r>
              <a:rPr lang="en-US" dirty="0" smtClean="0"/>
              <a:t>Also</a:t>
            </a:r>
            <a:r>
              <a:rPr lang="en-US" dirty="0"/>
              <a:t>, it is aimed at ensuring safety and security if the individual, the staff, the facility and the general public. </a:t>
            </a:r>
            <a:endParaRPr lang="en-US" dirty="0" smtClean="0"/>
          </a:p>
          <a:p>
            <a:r>
              <a:rPr lang="en-US" dirty="0" smtClean="0"/>
              <a:t>It </a:t>
            </a:r>
            <a:r>
              <a:rPr lang="en-US" dirty="0"/>
              <a:t>is a way that facilitates humane handling of the individuals, individualize case and sentence planning. </a:t>
            </a:r>
            <a:endParaRPr lang="en-US" dirty="0" smtClean="0"/>
          </a:p>
          <a:p>
            <a:r>
              <a:rPr lang="en-US" dirty="0" smtClean="0"/>
              <a:t>Some </a:t>
            </a:r>
            <a:r>
              <a:rPr lang="en-US" dirty="0"/>
              <a:t>individuals may require special treatments while at the agency, which is determined and established during intake, assessment, and classification processes. </a:t>
            </a:r>
          </a:p>
        </p:txBody>
      </p:sp>
      <p:sp>
        <p:nvSpPr>
          <p:cNvPr id="3" name="Title 2"/>
          <p:cNvSpPr>
            <a:spLocks noGrp="1"/>
          </p:cNvSpPr>
          <p:nvPr>
            <p:ph type="title"/>
          </p:nvPr>
        </p:nvSpPr>
        <p:spPr/>
        <p:txBody>
          <a:bodyPr>
            <a:normAutofit fontScale="90000"/>
          </a:bodyPr>
          <a:lstStyle/>
          <a:p>
            <a:r>
              <a:rPr lang="en-US" dirty="0" smtClean="0"/>
              <a:t>Importance </a:t>
            </a:r>
            <a:r>
              <a:rPr lang="en-US" dirty="0"/>
              <a:t>of carrying out intake, assessment and classification </a:t>
            </a:r>
          </a:p>
        </p:txBody>
      </p:sp>
    </p:spTree>
    <p:extLst>
      <p:ext uri="{BB962C8B-B14F-4D97-AF65-F5344CB8AC3E}">
        <p14:creationId xmlns:p14="http://schemas.microsoft.com/office/powerpoint/2010/main" val="134482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105400"/>
          </a:xfrm>
        </p:spPr>
        <p:txBody>
          <a:bodyPr>
            <a:normAutofit/>
          </a:bodyPr>
          <a:lstStyle/>
          <a:p>
            <a:r>
              <a:rPr lang="en-US" dirty="0"/>
              <a:t>Intake, assessment and classification are carried simultaneously. The initial process to be conducted is the intake.</a:t>
            </a:r>
          </a:p>
          <a:p>
            <a:r>
              <a:rPr lang="en-US" dirty="0"/>
              <a:t>Assessment is conducted upon completion of the intake. This involves the examination of the individual to obtain more information about the individual. </a:t>
            </a:r>
          </a:p>
          <a:p>
            <a:r>
              <a:rPr lang="en-US" dirty="0"/>
              <a:t>As such, classification depends on the kind of data acquired from classification and assessment. </a:t>
            </a:r>
          </a:p>
          <a:p>
            <a:r>
              <a:rPr lang="en-US" dirty="0"/>
              <a:t>Classification is finally done based on the information acquired from intake and assessment. </a:t>
            </a:r>
          </a:p>
          <a:p>
            <a:endParaRPr lang="en-US" dirty="0"/>
          </a:p>
        </p:txBody>
      </p:sp>
      <p:sp>
        <p:nvSpPr>
          <p:cNvPr id="3" name="Title 2"/>
          <p:cNvSpPr>
            <a:spLocks noGrp="1"/>
          </p:cNvSpPr>
          <p:nvPr>
            <p:ph type="title"/>
          </p:nvPr>
        </p:nvSpPr>
        <p:spPr/>
        <p:txBody>
          <a:bodyPr/>
          <a:lstStyle/>
          <a:p>
            <a:r>
              <a:rPr lang="en-US" dirty="0" smtClean="0"/>
              <a:t>Relationship </a:t>
            </a:r>
            <a:endParaRPr lang="en-US" dirty="0"/>
          </a:p>
        </p:txBody>
      </p:sp>
    </p:spTree>
    <p:extLst>
      <p:ext uri="{BB962C8B-B14F-4D97-AF65-F5344CB8AC3E}">
        <p14:creationId xmlns:p14="http://schemas.microsoft.com/office/powerpoint/2010/main" val="3184237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TotalTime>
  <Words>1125</Words>
  <Application>Microsoft Office PowerPoint</Application>
  <PresentationFormat>On-screen Show (4:3)</PresentationFormat>
  <Paragraphs>80</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Waveform</vt:lpstr>
      <vt:lpstr>Cover page </vt:lpstr>
      <vt:lpstr>Introduction </vt:lpstr>
      <vt:lpstr>Intake</vt:lpstr>
      <vt:lpstr>Cont. </vt:lpstr>
      <vt:lpstr>Assessment</vt:lpstr>
      <vt:lpstr>Cont. </vt:lpstr>
      <vt:lpstr>Classification</vt:lpstr>
      <vt:lpstr>Importance of carrying out intake, assessment and classification </vt:lpstr>
      <vt:lpstr>Relationship </vt:lpstr>
      <vt:lpstr>Cont.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page </dc:title>
  <dc:creator>Windows User</dc:creator>
  <cp:lastModifiedBy>Windows User</cp:lastModifiedBy>
  <cp:revision>20</cp:revision>
  <dcterms:created xsi:type="dcterms:W3CDTF">2022-01-13T05:09:26Z</dcterms:created>
  <dcterms:modified xsi:type="dcterms:W3CDTF">2022-01-13T05:30:04Z</dcterms:modified>
</cp:coreProperties>
</file>